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286" r:id="rId3"/>
    <p:sldId id="267" r:id="rId4"/>
    <p:sldId id="322" r:id="rId5"/>
    <p:sldId id="270" r:id="rId6"/>
    <p:sldId id="277" r:id="rId7"/>
    <p:sldId id="272" r:id="rId8"/>
    <p:sldId id="281" r:id="rId9"/>
    <p:sldId id="313" r:id="rId10"/>
    <p:sldId id="320" r:id="rId11"/>
    <p:sldId id="282" r:id="rId12"/>
    <p:sldId id="274" r:id="rId13"/>
    <p:sldId id="276" r:id="rId14"/>
    <p:sldId id="275" r:id="rId15"/>
    <p:sldId id="326" r:id="rId16"/>
    <p:sldId id="299" r:id="rId1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E55F0-704C-4B64-8A5C-EB7AEA1E69FF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98B8-731F-4017-95EC-58B86588F2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70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87AF1-D811-44D8-977B-220F6BB18219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F5D59-2021-48AB-8B91-4C985A75D6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25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441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expliciter</a:t>
            </a:r>
            <a:r>
              <a:rPr lang="fr-FR" baseline="0" dirty="0"/>
              <a:t> à l’oral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780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782598" y="4574170"/>
            <a:ext cx="5486400" cy="3600450"/>
          </a:xfrm>
        </p:spPr>
        <p:txBody>
          <a:bodyPr/>
          <a:lstStyle/>
          <a:p>
            <a:r>
              <a:rPr lang="fr-FR" dirty="0"/>
              <a:t>AOM: autorité organisatrice des mobilités</a:t>
            </a:r>
          </a:p>
          <a:p>
            <a:r>
              <a:rPr lang="fr-FR" dirty="0"/>
              <a:t>TC: transport en commun</a:t>
            </a:r>
          </a:p>
          <a:p>
            <a:r>
              <a:rPr lang="fr-FR" dirty="0"/>
              <a:t>TAD: transport à </a:t>
            </a:r>
            <a:r>
              <a:rPr lang="fr-FR"/>
              <a:t>la demande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F28A4-4FCF-4877-91C1-13116AFEF40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53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2190-E631-402C-8FF0-35EED030F1EB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4F36-27A4-41DA-9E2C-65EDE2B337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81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2190-E631-402C-8FF0-35EED030F1EB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4F36-27A4-41DA-9E2C-65EDE2B337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08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2190-E631-402C-8FF0-35EED030F1EB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4F36-27A4-41DA-9E2C-65EDE2B337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807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13/06/2022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2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Direction générale de l’offre de soins</a:t>
            </a:r>
          </a:p>
        </p:txBody>
      </p:sp>
    </p:spTree>
    <p:extLst>
      <p:ext uri="{BB962C8B-B14F-4D97-AF65-F5344CB8AC3E}">
        <p14:creationId xmlns:p14="http://schemas.microsoft.com/office/powerpoint/2010/main" val="35540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2190-E631-402C-8FF0-35EED030F1EB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4F36-27A4-41DA-9E2C-65EDE2B337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03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2190-E631-402C-8FF0-35EED030F1EB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4F36-27A4-41DA-9E2C-65EDE2B337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26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2190-E631-402C-8FF0-35EED030F1EB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4F36-27A4-41DA-9E2C-65EDE2B337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5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2190-E631-402C-8FF0-35EED030F1EB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4F36-27A4-41DA-9E2C-65EDE2B337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25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2190-E631-402C-8FF0-35EED030F1EB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4F36-27A4-41DA-9E2C-65EDE2B337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24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2190-E631-402C-8FF0-35EED030F1EB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4F36-27A4-41DA-9E2C-65EDE2B337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10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2190-E631-402C-8FF0-35EED030F1EB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4F36-27A4-41DA-9E2C-65EDE2B337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71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2190-E631-402C-8FF0-35EED030F1EB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24F36-27A4-41DA-9E2C-65EDE2B337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39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D2190-E631-402C-8FF0-35EED030F1EB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4F36-27A4-41DA-9E2C-65EDE2B337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18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76CCA-E4DA-4502-AAF5-7664530B6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649" y="1908245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Conseil Scientifique de l’investissement en Santé </a:t>
            </a:r>
            <a:br>
              <a:rPr lang="fr-FR" dirty="0">
                <a:latin typeface="+mn-lt"/>
              </a:rPr>
            </a:br>
            <a:r>
              <a:rPr lang="fr-FR" sz="3100" dirty="0">
                <a:latin typeface="+mn-lt"/>
              </a:rPr>
              <a:t>missions, circuit décisionnel, avis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A3AD4A-AD7B-4721-9FD7-8022467ED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0649" y="4623517"/>
            <a:ext cx="9144000" cy="1372539"/>
          </a:xfrm>
        </p:spPr>
        <p:txBody>
          <a:bodyPr>
            <a:normAutofit/>
          </a:bodyPr>
          <a:lstStyle/>
          <a:p>
            <a:endParaRPr lang="fr-FR" b="1" dirty="0"/>
          </a:p>
        </p:txBody>
      </p:sp>
      <p:pic>
        <p:nvPicPr>
          <p:cNvPr id="6" name="Image 5" descr="Ministère des Affaires sociales et de la Santé (France)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550" y="40481"/>
            <a:ext cx="2455198" cy="191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ns-mooc.com/uploads/img/logo%20D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550" y="1836102"/>
            <a:ext cx="19050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9" y="127095"/>
            <a:ext cx="4019048" cy="1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5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6"/>
          <p:cNvSpPr>
            <a:spLocks noChangeArrowheads="1"/>
          </p:cNvSpPr>
          <p:nvPr/>
        </p:nvSpPr>
        <p:spPr bwMode="auto">
          <a:xfrm>
            <a:off x="681835" y="1649633"/>
            <a:ext cx="4621386" cy="2205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fr-FR" sz="2400" b="1" dirty="0"/>
              <a:t> </a:t>
            </a:r>
            <a:r>
              <a:rPr lang="fr-FR" sz="2800" b="1" dirty="0"/>
              <a:t>Processus d’instruction des projets immobiliers hospitaliers</a:t>
            </a:r>
          </a:p>
        </p:txBody>
      </p:sp>
      <p:pic>
        <p:nvPicPr>
          <p:cNvPr id="2063" name="Image 5" descr="Ministère des Affaires sociales et de la Santé (France)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0481"/>
            <a:ext cx="1205947" cy="94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èche : bas 22"/>
          <p:cNvSpPr/>
          <p:nvPr/>
        </p:nvSpPr>
        <p:spPr>
          <a:xfrm>
            <a:off x="637553" y="1157274"/>
            <a:ext cx="638175" cy="492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												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B9A51EC-9E70-4DB9-9C81-265DC1631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7" t="26274" r="5813" b="32346"/>
          <a:stretch/>
        </p:blipFill>
        <p:spPr>
          <a:xfrm>
            <a:off x="9176391" y="201628"/>
            <a:ext cx="1634670" cy="781799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275728" y="848901"/>
            <a:ext cx="504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LE CONSEIL SCIENTIFIQUE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84FFEAD-34E2-4D64-9410-4901B5E03901}"/>
              </a:ext>
            </a:extLst>
          </p:cNvPr>
          <p:cNvSpPr txBox="1"/>
          <p:nvPr/>
        </p:nvSpPr>
        <p:spPr>
          <a:xfrm>
            <a:off x="238457" y="606027"/>
            <a:ext cx="878144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 Mission (circulaire PM mars 2021 – MSS-Comptes publics mai 2022)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96011"/>
              </p:ext>
            </p:extLst>
          </p:nvPr>
        </p:nvGraphicFramePr>
        <p:xfrm>
          <a:off x="6243114" y="1008913"/>
          <a:ext cx="5030132" cy="562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6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Etablissement(s)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effectLst/>
                        </a:rPr>
                        <a:t>Expertises et accompagnements en cours 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CHU Angers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5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Hôpitaux Tarbes-Lourdes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CHU Bordeaux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Groupe Hospitalier Rance-Emeraude (Saint Malo – Dinan)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CH Blois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GHT Grand Paris Nord Est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CH Mayotte (2) – choix du second site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CH Mayotte (1) - Mamoudzou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CHU Grenoble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CH Dreux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CH Bastia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CH La Rochelle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CH Montauban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CHU Montpellier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CHU Toulouse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effectLst/>
                        </a:rPr>
                        <a:t>Accompagnements sollicités – lancement en cours 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CHU Réunion - nord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CHU Lille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7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CH Auch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Groupe Hospitalier Bretagne Atlantique (Vannes)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9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GHT 94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133" marR="81133" marT="84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5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264779" y="878686"/>
            <a:ext cx="1248139" cy="4294823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ETAPE 1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905605" y="4299603"/>
            <a:ext cx="1946709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Schéma directeur immobilier + projet médical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39412" y="878686"/>
            <a:ext cx="1248139" cy="4294823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ETAPE 2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993353" y="4415561"/>
            <a:ext cx="19467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Préprogramme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19055" y="874727"/>
            <a:ext cx="1248139" cy="4303699"/>
          </a:xfrm>
          <a:prstGeom prst="rect">
            <a:avLst/>
          </a:prstGeom>
          <a:solidFill>
            <a:srgbClr val="E2E2E2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ETAPE FINALE - AVIS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8046767" y="4343748"/>
            <a:ext cx="194670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Programme technique détaillé</a:t>
            </a:r>
          </a:p>
        </p:txBody>
      </p:sp>
      <p:sp>
        <p:nvSpPr>
          <p:cNvPr id="35" name="Flèche droite 34"/>
          <p:cNvSpPr/>
          <p:nvPr/>
        </p:nvSpPr>
        <p:spPr>
          <a:xfrm>
            <a:off x="3599723" y="2769253"/>
            <a:ext cx="5472608" cy="658616"/>
          </a:xfrm>
          <a:prstGeom prst="rightArrow">
            <a:avLst/>
          </a:prstGeom>
          <a:solidFill>
            <a:srgbClr val="BAF4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67" b="1" dirty="0">
                <a:solidFill>
                  <a:schemeClr val="tx1"/>
                </a:solidFill>
              </a:rPr>
              <a:t>	          </a:t>
            </a:r>
            <a:r>
              <a:rPr lang="fr-FR" sz="2400" b="1" dirty="0">
                <a:solidFill>
                  <a:schemeClr val="tx1"/>
                </a:solidFill>
              </a:rPr>
              <a:t>Conseil scientifique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574526" y="1546801"/>
            <a:ext cx="1441170" cy="1065766"/>
          </a:xfrm>
          <a:prstGeom prst="rect">
            <a:avLst/>
          </a:prstGeom>
          <a:solidFill>
            <a:schemeClr val="bg1"/>
          </a:solidFill>
          <a:ln w="19050">
            <a:solidFill>
              <a:srgbClr val="1FBF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1978A5"/>
                </a:solidFill>
              </a:rPr>
              <a:t>Confirmation [d’aide] et lancement du projet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172388" y="1546801"/>
            <a:ext cx="3319248" cy="1933672"/>
            <a:chOff x="129290" y="1507903"/>
            <a:chExt cx="2489436" cy="1450254"/>
          </a:xfrm>
        </p:grpSpPr>
        <p:sp>
          <p:nvSpPr>
            <p:cNvPr id="6" name="Rectangle 5"/>
            <p:cNvSpPr/>
            <p:nvPr/>
          </p:nvSpPr>
          <p:spPr>
            <a:xfrm>
              <a:off x="129290" y="1611239"/>
              <a:ext cx="651250" cy="1346918"/>
            </a:xfrm>
            <a:prstGeom prst="rect">
              <a:avLst/>
            </a:prstGeom>
            <a:solidFill>
              <a:srgbClr val="031163"/>
            </a:solidFill>
            <a:ln>
              <a:solidFill>
                <a:srgbClr val="031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400" b="1" dirty="0"/>
                <a:t>Besoin d’investissement identifié par les ARS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81844" y="1604443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/>
                <a:t>&lt; 150 M€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39852" y="2484590"/>
              <a:ext cx="816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/>
                <a:t>&gt; 150 M€</a:t>
              </a: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>
              <a:off x="940024" y="1867943"/>
              <a:ext cx="414238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610614" y="1507903"/>
              <a:ext cx="1008112" cy="610510"/>
            </a:xfrm>
            <a:prstGeom prst="rect">
              <a:avLst/>
            </a:prstGeom>
            <a:solidFill>
              <a:srgbClr val="1978A5"/>
            </a:solidFill>
            <a:ln>
              <a:solidFill>
                <a:srgbClr val="1978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Instruction </a:t>
              </a:r>
              <a:r>
                <a:rPr lang="fr-FR" b="1" u="sng" dirty="0"/>
                <a:t>régionale</a:t>
              </a:r>
              <a:r>
                <a:rPr lang="fr-FR" b="1" dirty="0"/>
                <a:t> uniquement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91561" y="2340672"/>
              <a:ext cx="1008112" cy="610511"/>
            </a:xfrm>
            <a:prstGeom prst="rect">
              <a:avLst/>
            </a:prstGeom>
            <a:solidFill>
              <a:srgbClr val="1FBFB8"/>
            </a:solidFill>
            <a:ln>
              <a:solidFill>
                <a:srgbClr val="1FB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Instruction </a:t>
              </a:r>
              <a:r>
                <a:rPr lang="fr-FR" b="1" u="sng" dirty="0"/>
                <a:t>nationale</a:t>
              </a:r>
              <a:endParaRPr lang="fr-FR" b="1" dirty="0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>
              <a:off x="940024" y="2732039"/>
              <a:ext cx="414238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lèche droite 8"/>
          <p:cNvSpPr/>
          <p:nvPr/>
        </p:nvSpPr>
        <p:spPr>
          <a:xfrm>
            <a:off x="7613780" y="5117752"/>
            <a:ext cx="2960745" cy="111975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Contre-expertise indépendante</a:t>
            </a:r>
          </a:p>
        </p:txBody>
      </p:sp>
      <p:sp>
        <p:nvSpPr>
          <p:cNvPr id="36" name="Flèche droite 35"/>
          <p:cNvSpPr/>
          <p:nvPr/>
        </p:nvSpPr>
        <p:spPr>
          <a:xfrm>
            <a:off x="3599723" y="3723297"/>
            <a:ext cx="5952661" cy="658616"/>
          </a:xfrm>
          <a:prstGeom prst="rightArrow">
            <a:avLst/>
          </a:prstGeom>
          <a:solidFill>
            <a:srgbClr val="BAF4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67" b="1" dirty="0">
                <a:solidFill>
                  <a:schemeClr val="tx1"/>
                </a:solidFill>
              </a:rPr>
              <a:t>	          </a:t>
            </a:r>
            <a:r>
              <a:rPr lang="fr-FR" sz="2000" b="1" dirty="0">
                <a:solidFill>
                  <a:schemeClr val="tx1"/>
                </a:solidFill>
              </a:rPr>
              <a:t>COPIL</a:t>
            </a:r>
          </a:p>
        </p:txBody>
      </p:sp>
      <p:sp>
        <p:nvSpPr>
          <p:cNvPr id="11" name="Losange 10"/>
          <p:cNvSpPr/>
          <p:nvPr/>
        </p:nvSpPr>
        <p:spPr>
          <a:xfrm>
            <a:off x="4759058" y="3930341"/>
            <a:ext cx="204117" cy="228289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7" name="Losange 46"/>
          <p:cNvSpPr/>
          <p:nvPr/>
        </p:nvSpPr>
        <p:spPr>
          <a:xfrm>
            <a:off x="6863928" y="3941424"/>
            <a:ext cx="204117" cy="228289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48" name="Losange 47"/>
          <p:cNvSpPr/>
          <p:nvPr/>
        </p:nvSpPr>
        <p:spPr>
          <a:xfrm>
            <a:off x="9010704" y="3935484"/>
            <a:ext cx="204117" cy="228289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pSp>
        <p:nvGrpSpPr>
          <p:cNvPr id="55" name="Groupe 54"/>
          <p:cNvGrpSpPr/>
          <p:nvPr/>
        </p:nvGrpSpPr>
        <p:grpSpPr>
          <a:xfrm>
            <a:off x="3491636" y="1672266"/>
            <a:ext cx="7104789" cy="658616"/>
            <a:chOff x="2699792" y="1601082"/>
            <a:chExt cx="5328592" cy="493962"/>
          </a:xfrm>
        </p:grpSpPr>
        <p:sp>
          <p:nvSpPr>
            <p:cNvPr id="30" name="Flèche droite 29"/>
            <p:cNvSpPr/>
            <p:nvPr/>
          </p:nvSpPr>
          <p:spPr>
            <a:xfrm>
              <a:off x="2699792" y="1601082"/>
              <a:ext cx="5328592" cy="49396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E4F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867" b="1" dirty="0">
                  <a:solidFill>
                    <a:schemeClr val="tx1"/>
                  </a:solidFill>
                </a:rPr>
                <a:t>	          ARS</a:t>
              </a:r>
            </a:p>
          </p:txBody>
        </p:sp>
        <p:sp>
          <p:nvSpPr>
            <p:cNvPr id="49" name="Losange 48"/>
            <p:cNvSpPr/>
            <p:nvPr/>
          </p:nvSpPr>
          <p:spPr>
            <a:xfrm>
              <a:off x="7777807" y="1762454"/>
              <a:ext cx="153088" cy="171217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9214822" y="2114492"/>
            <a:ext cx="1257647" cy="1950648"/>
            <a:chOff x="6911116" y="1933671"/>
            <a:chExt cx="943235" cy="1462986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6911116" y="3385116"/>
              <a:ext cx="943235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 flipV="1">
              <a:off x="7854351" y="1933671"/>
              <a:ext cx="0" cy="1462986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necteur droit avec flèche 6"/>
          <p:cNvCxnSpPr/>
          <p:nvPr/>
        </p:nvCxnSpPr>
        <p:spPr>
          <a:xfrm>
            <a:off x="4924609" y="2303970"/>
            <a:ext cx="0" cy="465284"/>
          </a:xfrm>
          <a:prstGeom prst="straightConnector1">
            <a:avLst/>
          </a:prstGeom>
          <a:ln w="38100">
            <a:solidFill>
              <a:srgbClr val="1FBFB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6960096" y="2303970"/>
            <a:ext cx="0" cy="465284"/>
          </a:xfrm>
          <a:prstGeom prst="straightConnector1">
            <a:avLst/>
          </a:prstGeom>
          <a:ln w="38100">
            <a:solidFill>
              <a:srgbClr val="1FBFB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9072331" y="2303970"/>
            <a:ext cx="0" cy="465284"/>
          </a:xfrm>
          <a:prstGeom prst="straightConnector1">
            <a:avLst/>
          </a:prstGeom>
          <a:ln w="38100">
            <a:solidFill>
              <a:srgbClr val="1FBFB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4924609" y="3412988"/>
            <a:ext cx="0" cy="31030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6960096" y="3412988"/>
            <a:ext cx="0" cy="31030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9072331" y="3412988"/>
            <a:ext cx="0" cy="31030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èche droite 43"/>
          <p:cNvSpPr/>
          <p:nvPr/>
        </p:nvSpPr>
        <p:spPr>
          <a:xfrm rot="1838254">
            <a:off x="3423147" y="2218688"/>
            <a:ext cx="1549424" cy="477054"/>
          </a:xfrm>
          <a:prstGeom prst="rightArrow">
            <a:avLst/>
          </a:prstGeom>
          <a:solidFill>
            <a:srgbClr val="BAF4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67" b="1" dirty="0">
                <a:solidFill>
                  <a:schemeClr val="tx1"/>
                </a:solidFill>
              </a:rPr>
              <a:t>     ........	          </a:t>
            </a:r>
          </a:p>
        </p:txBody>
      </p:sp>
      <p:sp>
        <p:nvSpPr>
          <p:cNvPr id="45" name="Rectangle 44"/>
          <p:cNvSpPr/>
          <p:nvPr/>
        </p:nvSpPr>
        <p:spPr>
          <a:xfrm rot="1711655">
            <a:off x="3589077" y="2141868"/>
            <a:ext cx="101579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i="1" dirty="0"/>
              <a:t> projets sensibles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65770" y="4761268"/>
            <a:ext cx="3553691" cy="1380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Instruction en temps « parallèle »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Respect de la chronologie des      3 étapes majeures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Loi de Maîtrise d’Ouvrage Publique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35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8BB1F7-F544-4D3B-8239-F48D0664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06"/>
            <a:ext cx="2089213" cy="997124"/>
          </a:xfrm>
          <a:prstGeom prst="rect">
            <a:avLst/>
          </a:prstGeom>
          <a:effectLst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3076AA-1F30-4390-BC70-8E0B1FE59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549" y="2382474"/>
            <a:ext cx="7228114" cy="326680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L’organisation médicale et soignante </a:t>
            </a:r>
            <a:r>
              <a:rPr lang="fr-F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cible de </a:t>
            </a:r>
            <a:r>
              <a:rPr lang="fr-FR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territoire</a:t>
            </a:r>
            <a:r>
              <a:rPr lang="fr-F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le projet médical et soignant partagé sanitaire et médico-social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potentiels et les questions posées par le </a:t>
            </a:r>
            <a:r>
              <a:rPr lang="fr-FR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patrimoine existant</a:t>
            </a:r>
            <a:r>
              <a:rPr lang="fr-F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les enjeux fonciers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scénarios immobiliers</a:t>
            </a:r>
            <a:r>
              <a:rPr lang="fr-F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les enjeux </a:t>
            </a:r>
            <a:r>
              <a:rPr lang="fr-FR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 durable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Fiche T0 financière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l’établissement,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catégorisation risques</a:t>
            </a:r>
            <a:endParaRPr lang="fr-FR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Première </a:t>
            </a:r>
            <a:r>
              <a:rPr lang="fr-FR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évaluation financière du projet (faisabilité)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système d’information</a:t>
            </a:r>
            <a:r>
              <a:rPr lang="fr-F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plateforme de </a:t>
            </a:r>
            <a:r>
              <a:rPr lang="fr-FR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télémédecine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2003810-122E-432F-8F81-921B5319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145" y="380898"/>
            <a:ext cx="6422849" cy="1676603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tape 1 </a:t>
            </a:r>
            <a:r>
              <a:rPr lang="fr-F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fr-F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orientations</a:t>
            </a:r>
            <a:r>
              <a:rPr lang="fr-FR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L’offre de soins de territoire et le projet immobilier</a:t>
            </a:r>
            <a:endParaRPr lang="fr-FR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Parenthèse ouvrante 1"/>
          <p:cNvSpPr/>
          <p:nvPr/>
        </p:nvSpPr>
        <p:spPr>
          <a:xfrm>
            <a:off x="2616876" y="2382474"/>
            <a:ext cx="141102" cy="672738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enthèse ouvrante 7"/>
          <p:cNvSpPr/>
          <p:nvPr/>
        </p:nvSpPr>
        <p:spPr>
          <a:xfrm>
            <a:off x="2657162" y="3235034"/>
            <a:ext cx="141102" cy="122980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enthèse ouvrante 11"/>
          <p:cNvSpPr/>
          <p:nvPr/>
        </p:nvSpPr>
        <p:spPr>
          <a:xfrm>
            <a:off x="2677305" y="4585729"/>
            <a:ext cx="141102" cy="81833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145112" y="2518788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/>
              <a:t>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45112" y="3545660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/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195469" y="4794839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31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8BB1F7-F544-4D3B-8239-F48D0664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5" y="0"/>
            <a:ext cx="1998989" cy="954063"/>
          </a:xfrm>
          <a:prstGeom prst="rect">
            <a:avLst/>
          </a:prstGeom>
          <a:effectLst/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2003810-122E-432F-8F81-921B5319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563" y="369832"/>
            <a:ext cx="6422849" cy="2589848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tape 2 </a:t>
            </a:r>
            <a:r>
              <a:rPr lang="fr-F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fr-FR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Options immobilières retenues au titre du ou des </a:t>
            </a:r>
            <a:r>
              <a:rPr lang="fr-FR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préprogramme</a:t>
            </a:r>
            <a:r>
              <a:rPr lang="fr-FR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(s) de la ou des opérations du projet de territoire – organisation fonctionnelle des projets – 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soutenabilité financière</a:t>
            </a:r>
            <a:endParaRPr lang="fr-FR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96A7A34-5BE3-4FA9-BB12-F5CC41D57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563" y="3058470"/>
            <a:ext cx="7228114" cy="287682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médico-soignante :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 cibles</a:t>
            </a:r>
            <a:endParaRPr lang="fr-FR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Activité</a:t>
            </a:r>
            <a:r>
              <a:rPr lang="fr-F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Fonctionnalités générales et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ré-dimensionnement </a:t>
            </a:r>
            <a:r>
              <a:rPr lang="fr-F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établissements concernés et/ou à venir - base préprogrammes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Soutenabilité financière</a:t>
            </a:r>
          </a:p>
          <a:p>
            <a:pPr marL="0" indent="0" algn="just">
              <a:lnSpc>
                <a:spcPct val="107000"/>
              </a:lnSpc>
              <a:buNone/>
            </a:pPr>
            <a:endParaRPr lang="fr-FR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82144" y="3194784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/>
              <a:t>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1145" y="4142941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/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932247" y="5091098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/>
              <a:t>3</a:t>
            </a:r>
          </a:p>
        </p:txBody>
      </p:sp>
      <p:sp>
        <p:nvSpPr>
          <p:cNvPr id="13" name="Parenthèse ouvrante 12"/>
          <p:cNvSpPr/>
          <p:nvPr/>
        </p:nvSpPr>
        <p:spPr>
          <a:xfrm>
            <a:off x="2333461" y="3058470"/>
            <a:ext cx="141102" cy="672738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enthèse ouvrante 13"/>
          <p:cNvSpPr/>
          <p:nvPr/>
        </p:nvSpPr>
        <p:spPr>
          <a:xfrm>
            <a:off x="2333461" y="4006627"/>
            <a:ext cx="141102" cy="672738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arenthèse ouvrante 15"/>
          <p:cNvSpPr/>
          <p:nvPr/>
        </p:nvSpPr>
        <p:spPr>
          <a:xfrm>
            <a:off x="2345683" y="4954784"/>
            <a:ext cx="141102" cy="816443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00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8BB1F7-F544-4D3B-8239-F48D0664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9" y="0"/>
            <a:ext cx="1989754" cy="949655"/>
          </a:xfrm>
          <a:prstGeom prst="rect">
            <a:avLst/>
          </a:prstGeom>
          <a:effectLst/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2003810-122E-432F-8F81-921B5319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707" y="474827"/>
            <a:ext cx="6422849" cy="128968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tape 3</a:t>
            </a:r>
            <a:r>
              <a:rPr lang="fr-FR" sz="2400" b="1" kern="1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: </a:t>
            </a:r>
            <a:br>
              <a:rPr lang="fr-FR" sz="2400" b="1" kern="1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400" b="1" kern="1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100" kern="1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Programme des opérations</a:t>
            </a:r>
            <a:br>
              <a:rPr lang="fr-FR" sz="2400" kern="1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kern="1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Contrexpertise pour les projets &gt; à 150 M€ </a:t>
            </a:r>
            <a:br>
              <a:rPr lang="fr-FR" sz="2400" kern="1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kern="1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D7364E-78D4-4E0D-B664-4C1A564B6AC3}"/>
              </a:ext>
            </a:extLst>
          </p:cNvPr>
          <p:cNvSpPr txBox="1"/>
          <p:nvPr/>
        </p:nvSpPr>
        <p:spPr>
          <a:xfrm>
            <a:off x="2078183" y="1952423"/>
            <a:ext cx="721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rgbClr val="C00000"/>
                </a:solidFill>
              </a:rPr>
              <a:t>Experts « indépendants » sous pilotage 1</a:t>
            </a:r>
            <a:r>
              <a:rPr lang="fr-FR" sz="2000" baseline="30000" dirty="0">
                <a:solidFill>
                  <a:srgbClr val="C00000"/>
                </a:solidFill>
              </a:rPr>
              <a:t>er</a:t>
            </a:r>
            <a:r>
              <a:rPr lang="fr-FR" sz="2000" dirty="0">
                <a:solidFill>
                  <a:srgbClr val="C00000"/>
                </a:solidFill>
              </a:rPr>
              <a:t> ministre (</a:t>
            </a:r>
            <a:r>
              <a:rPr lang="fr-FR" sz="2000" b="1" dirty="0">
                <a:solidFill>
                  <a:srgbClr val="C00000"/>
                </a:solidFill>
              </a:rPr>
              <a:t>SGPI</a:t>
            </a:r>
            <a:r>
              <a:rPr lang="fr-FR" sz="20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6F42B55-E0E6-47AA-8D5D-11415FA1D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3" y="2438400"/>
            <a:ext cx="7228114" cy="1981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fr-F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Dossier CSIS – SGPI : </a:t>
            </a:r>
            <a:endParaRPr lang="fr-FR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Dossier Etape 1</a:t>
            </a:r>
          </a:p>
          <a:p>
            <a:pPr lvl="2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Dossier étape 2</a:t>
            </a:r>
          </a:p>
          <a:p>
            <a:pPr lvl="2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Programme Technique Détaillé</a:t>
            </a:r>
          </a:p>
          <a:p>
            <a:pPr lvl="2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 algn="just">
              <a:lnSpc>
                <a:spcPct val="107000"/>
              </a:lnSpc>
              <a:buNone/>
            </a:pPr>
            <a:endParaRPr lang="fr-FR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9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424" y="197705"/>
            <a:ext cx="11233151" cy="513495"/>
          </a:xfrm>
        </p:spPr>
        <p:txBody>
          <a:bodyPr>
            <a:normAutofit fontScale="90000"/>
          </a:bodyPr>
          <a:lstStyle/>
          <a:p>
            <a:r>
              <a:rPr lang="fr-FR" dirty="0"/>
              <a:t>Créer des infrastructures résilientes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7168" y="1004711"/>
            <a:ext cx="2975338" cy="5553221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55000" lnSpcReduction="20000"/>
          </a:bodyPr>
          <a:lstStyle/>
          <a:p>
            <a:r>
              <a:rPr lang="fr-FR" b="1" dirty="0"/>
              <a:t>LE BATI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Créer/rénover des bâtiments capables de </a:t>
            </a:r>
          </a:p>
          <a:p>
            <a:pPr>
              <a:buFontTx/>
              <a:buChar char="-"/>
            </a:pPr>
            <a:r>
              <a:rPr lang="fr-FR" dirty="0"/>
              <a:t>maintenir un niveau de confort et des conditions d’ambiance compatibles avec la qualité des soin, </a:t>
            </a:r>
            <a:endParaRPr lang="fr-FR" b="1" dirty="0"/>
          </a:p>
          <a:p>
            <a:pPr>
              <a:buFontTx/>
              <a:buChar char="-"/>
            </a:pPr>
            <a:r>
              <a:rPr lang="fr-FR" dirty="0"/>
              <a:t>Réduire la vulnérabilité des infrastructures et équipements  face à des évènements climatiques de plus en plus extrêmes</a:t>
            </a:r>
          </a:p>
          <a:p>
            <a:pPr>
              <a:buFontTx/>
              <a:buChar char="-"/>
            </a:pPr>
            <a:r>
              <a:rPr lang="fr-FR" dirty="0"/>
              <a:t>Limiter l’impact environnemental lié aux différents émissions et rejets liés aux activités qu’ils hébergent </a:t>
            </a:r>
          </a:p>
          <a:p>
            <a:pPr marL="0" indent="0">
              <a:buNone/>
            </a:pPr>
            <a:r>
              <a:rPr lang="fr-FR" dirty="0"/>
              <a:t>(</a:t>
            </a:r>
            <a:r>
              <a:rPr lang="fr-FR" i="1" dirty="0"/>
              <a:t>Orientation des bâtiments et des espaces /Choix des revêtements (à fort albédo) / végétalisation des surfaces /</a:t>
            </a:r>
            <a:r>
              <a:rPr lang="fr-FR" i="1" dirty="0" err="1"/>
              <a:t>désimperméabilisation</a:t>
            </a:r>
            <a:r>
              <a:rPr lang="fr-FR" i="1" dirty="0"/>
              <a:t> des sols) /isolation thermique des parois opaques et protéger les ouvrants /Utilisation des matériaux bio-</a:t>
            </a:r>
            <a:r>
              <a:rPr lang="fr-FR" i="1" dirty="0" err="1"/>
              <a:t>sourcés</a:t>
            </a:r>
            <a:r>
              <a:rPr lang="fr-FR" i="1" dirty="0"/>
              <a:t>/utilisation des ACV dans le choix des matériaux ou des </a:t>
            </a:r>
            <a:r>
              <a:rPr lang="fr-FR" i="1" dirty="0" err="1"/>
              <a:t>process</a:t>
            </a:r>
            <a:r>
              <a:rPr lang="fr-FR" dirty="0"/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178431" y="1047567"/>
            <a:ext cx="3032763" cy="5793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/>
              <a:t>L’ENERGIE ET L’EAU</a:t>
            </a:r>
          </a:p>
          <a:p>
            <a:r>
              <a:rPr lang="fr-FR" sz="1500" dirty="0"/>
              <a:t>Préserver les ressources et limiter les consommations et émissions inhérentes</a:t>
            </a:r>
          </a:p>
          <a:p>
            <a:pPr marL="228600" lvl="0" indent="-228600">
              <a:lnSpc>
                <a:spcPct val="90000"/>
              </a:lnSpc>
              <a:buFontTx/>
              <a:buChar char="-"/>
            </a:pPr>
            <a:r>
              <a:rPr lang="fr-FR" sz="1500" dirty="0">
                <a:solidFill>
                  <a:prstClr val="black"/>
                </a:solidFill>
              </a:rPr>
              <a:t>Massifier la rénovation énergétique: isolation et système de chauffage bas-carbone </a:t>
            </a:r>
          </a:p>
          <a:p>
            <a:pPr marL="228600" lvl="0" indent="-228600">
              <a:lnSpc>
                <a:spcPct val="90000"/>
              </a:lnSpc>
              <a:buFontTx/>
              <a:buChar char="-"/>
            </a:pPr>
            <a:r>
              <a:rPr lang="fr-FR" sz="1500" dirty="0"/>
              <a:t>Systématiser le recours aux énergies renouvelables et la réutilisation des énergies fatales (recherche de synergie territoriale)</a:t>
            </a:r>
          </a:p>
          <a:p>
            <a:pPr marL="228600" lvl="0" indent="-228600">
              <a:lnSpc>
                <a:spcPct val="90000"/>
              </a:lnSpc>
              <a:buFontTx/>
              <a:buChar char="-"/>
            </a:pPr>
            <a:r>
              <a:rPr lang="fr-FR" sz="1500" dirty="0"/>
              <a:t>Favoriser l’autoconsommation électrique</a:t>
            </a:r>
          </a:p>
          <a:p>
            <a:pPr marL="228600" lvl="0" indent="-228600">
              <a:lnSpc>
                <a:spcPct val="90000"/>
              </a:lnSpc>
              <a:buFontTx/>
              <a:buChar char="-"/>
            </a:pPr>
            <a:r>
              <a:rPr lang="fr-FR" sz="1500" dirty="0"/>
              <a:t>Favoriser la </a:t>
            </a:r>
            <a:r>
              <a:rPr lang="fr-FR" sz="1500" dirty="0" err="1"/>
              <a:t>bioclimatisation</a:t>
            </a:r>
            <a:r>
              <a:rPr lang="fr-FR" sz="1500" dirty="0"/>
              <a:t> des bâtiments ou le rafraichissement par méthode adiabatique</a:t>
            </a:r>
          </a:p>
          <a:p>
            <a:pPr marL="228600" lvl="0" indent="-228600">
              <a:lnSpc>
                <a:spcPct val="90000"/>
              </a:lnSpc>
              <a:buFontTx/>
              <a:buChar char="-"/>
            </a:pPr>
            <a:r>
              <a:rPr lang="fr-FR" sz="1500" dirty="0"/>
              <a:t>Organiser et promouvoir la sobriété énergétique des usages (piloter, réguler)</a:t>
            </a:r>
          </a:p>
          <a:p>
            <a:pPr marL="228600" lvl="0" indent="-228600">
              <a:lnSpc>
                <a:spcPct val="90000"/>
              </a:lnSpc>
              <a:buFontTx/>
              <a:buChar char="-"/>
            </a:pPr>
            <a:r>
              <a:rPr lang="fr-FR" sz="1500" dirty="0"/>
              <a:t>Choisir des équipements peu consommateurs et performants </a:t>
            </a:r>
          </a:p>
          <a:p>
            <a:pPr marL="228600" lvl="0" indent="-228600">
              <a:lnSpc>
                <a:spcPct val="90000"/>
              </a:lnSpc>
              <a:buFontTx/>
              <a:buChar char="-"/>
            </a:pPr>
            <a:r>
              <a:rPr lang="fr-FR" sz="1500" dirty="0"/>
              <a:t>Récupérer et réemployer les eaux pluviales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279960" y="877505"/>
            <a:ext cx="2789561" cy="59862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/>
              <a:t>LES DECHETS</a:t>
            </a:r>
            <a:endParaRPr lang="fr-FR" sz="1500" dirty="0"/>
          </a:p>
          <a:p>
            <a:r>
              <a:rPr lang="fr-FR" sz="1500" b="1" dirty="0"/>
              <a:t>S</a:t>
            </a:r>
            <a:r>
              <a:rPr lang="fr-FR" sz="1500" dirty="0"/>
              <a:t>ystématiser la méthode des 5 R</a:t>
            </a:r>
            <a:endParaRPr lang="fr-FR" sz="1300" dirty="0">
              <a:solidFill>
                <a:prstClr val="black"/>
              </a:solidFill>
              <a:latin typeface="Gill Sans MT" panose="020B0502020104020203"/>
            </a:endParaRPr>
          </a:p>
          <a:p>
            <a:pPr marL="285750" lvl="0" indent="-285750" defTabSz="457200">
              <a:buFontTx/>
              <a:buChar char="-"/>
            </a:pPr>
            <a:r>
              <a:rPr lang="fr-FR" sz="1300" dirty="0">
                <a:solidFill>
                  <a:prstClr val="black"/>
                </a:solidFill>
                <a:latin typeface="Gill Sans MT" panose="020B0502020104020203"/>
              </a:rPr>
              <a:t>Refuser ce dont on peut se passer</a:t>
            </a:r>
          </a:p>
          <a:p>
            <a:pPr marL="285750" lvl="0" indent="-285750" defTabSz="457200">
              <a:buFontTx/>
              <a:buChar char="-"/>
            </a:pPr>
            <a:r>
              <a:rPr lang="fr-FR" sz="1300" dirty="0">
                <a:solidFill>
                  <a:prstClr val="black"/>
                </a:solidFill>
                <a:latin typeface="Gill Sans MT" panose="020B0502020104020203"/>
              </a:rPr>
              <a:t>Réduire ce dont on a besoin </a:t>
            </a:r>
          </a:p>
          <a:p>
            <a:pPr marL="285750" lvl="0" indent="-285750" defTabSz="457200">
              <a:buFontTx/>
              <a:buChar char="-"/>
            </a:pPr>
            <a:r>
              <a:rPr lang="fr-FR" sz="1300" dirty="0">
                <a:solidFill>
                  <a:prstClr val="black"/>
                </a:solidFill>
                <a:latin typeface="Gill Sans MT" panose="020B0502020104020203"/>
              </a:rPr>
              <a:t>Réutiliser </a:t>
            </a:r>
          </a:p>
          <a:p>
            <a:pPr marL="285750" lvl="0" indent="-285750" defTabSz="457200">
              <a:buFontTx/>
              <a:buChar char="-"/>
            </a:pPr>
            <a:r>
              <a:rPr lang="fr-FR" sz="1300" dirty="0">
                <a:solidFill>
                  <a:prstClr val="black"/>
                </a:solidFill>
                <a:latin typeface="Gill Sans MT" panose="020B0502020104020203"/>
              </a:rPr>
              <a:t>Recycler </a:t>
            </a:r>
          </a:p>
          <a:p>
            <a:pPr marL="285750" lvl="0" indent="-285750" defTabSz="457200">
              <a:buFontTx/>
              <a:buChar char="-"/>
            </a:pPr>
            <a:r>
              <a:rPr lang="fr-FR" sz="1300" dirty="0">
                <a:solidFill>
                  <a:prstClr val="black"/>
                </a:solidFill>
                <a:latin typeface="Gill Sans MT" panose="020B0502020104020203"/>
              </a:rPr>
              <a:t>Retourner à la terre (composter)</a:t>
            </a:r>
          </a:p>
          <a:p>
            <a:pPr marL="285750" lvl="0" indent="-285750" defTabSz="457200">
              <a:buFontTx/>
              <a:buChar char="-"/>
            </a:pPr>
            <a:endParaRPr lang="fr-FR" sz="1300" dirty="0">
              <a:solidFill>
                <a:prstClr val="black"/>
              </a:solidFill>
              <a:latin typeface="Gill Sans MT" panose="020B0502020104020203"/>
            </a:endParaRPr>
          </a:p>
          <a:p>
            <a:pPr lvl="0" defTabSz="457200"/>
            <a:r>
              <a:rPr lang="fr-FR" sz="1500" dirty="0">
                <a:solidFill>
                  <a:prstClr val="black"/>
                </a:solidFill>
              </a:rPr>
              <a:t>Soutenir l’usage de matériel/dispositif médicaux réutilisables</a:t>
            </a:r>
          </a:p>
          <a:p>
            <a:pPr lvl="0" defTabSz="457200"/>
            <a:endParaRPr lang="fr-FR" sz="1500" dirty="0">
              <a:solidFill>
                <a:prstClr val="black"/>
              </a:solidFill>
            </a:endParaRPr>
          </a:p>
          <a:p>
            <a:pPr lvl="0" defTabSz="457200"/>
            <a:r>
              <a:rPr lang="fr-FR" sz="1500" dirty="0">
                <a:solidFill>
                  <a:prstClr val="black"/>
                </a:solidFill>
              </a:rPr>
              <a:t>Développer les filières de tri des déchets valorisables </a:t>
            </a:r>
          </a:p>
          <a:p>
            <a:pPr marL="285750" lvl="0" indent="-285750" defTabSz="457200">
              <a:buFont typeface="Symbol" panose="05050102010706020507" pitchFamily="18" charset="2"/>
              <a:buChar char="Þ"/>
            </a:pPr>
            <a:r>
              <a:rPr lang="fr-FR" sz="1300" i="1" dirty="0">
                <a:solidFill>
                  <a:prstClr val="black"/>
                </a:solidFill>
              </a:rPr>
              <a:t>Anticiper les flux et le dimensionnement des zones de stockage</a:t>
            </a:r>
          </a:p>
          <a:p>
            <a:pPr lvl="0" defTabSz="457200"/>
            <a:endParaRPr lang="fr-FR" sz="1500" dirty="0">
              <a:solidFill>
                <a:prstClr val="black"/>
              </a:solidFill>
            </a:endParaRPr>
          </a:p>
          <a:p>
            <a:pPr lvl="0" defTabSz="457200"/>
            <a:r>
              <a:rPr lang="fr-FR" sz="1500" dirty="0">
                <a:solidFill>
                  <a:prstClr val="black"/>
                </a:solidFill>
              </a:rPr>
              <a:t>Travailler sur les critères des achats pour favoriser les produits éco-</a:t>
            </a:r>
            <a:r>
              <a:rPr lang="fr-FR" sz="1500" dirty="0" err="1">
                <a:solidFill>
                  <a:prstClr val="black"/>
                </a:solidFill>
              </a:rPr>
              <a:t>concus</a:t>
            </a:r>
            <a:r>
              <a:rPr lang="fr-FR" sz="1500" dirty="0">
                <a:solidFill>
                  <a:prstClr val="black"/>
                </a:solidFill>
              </a:rPr>
              <a:t>, recyclables, limiter le suremballage</a:t>
            </a:r>
          </a:p>
          <a:p>
            <a:pPr lvl="0" defTabSz="457200"/>
            <a:endParaRPr lang="fr-FR" sz="15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130178" y="1162225"/>
            <a:ext cx="2877461" cy="5586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b="1" dirty="0"/>
              <a:t>MOBILITE</a:t>
            </a:r>
            <a:endParaRPr lang="fr-FR" sz="1500" dirty="0"/>
          </a:p>
          <a:p>
            <a:r>
              <a:rPr lang="fr-FR" sz="1500" dirty="0"/>
              <a:t>Envisager le parcours patient dès son domicile et assurer une offre de déplacement variée et indépendante de la voiture particulière</a:t>
            </a:r>
            <a:endParaRPr lang="fr-FR" sz="1300" dirty="0">
              <a:solidFill>
                <a:prstClr val="black"/>
              </a:solidFill>
              <a:latin typeface="Gill Sans MT" panose="020B0502020104020203"/>
            </a:endParaRPr>
          </a:p>
          <a:p>
            <a:pPr marL="285750" lvl="0" indent="-285750" defTabSz="457200">
              <a:buFontTx/>
              <a:buChar char="-"/>
            </a:pPr>
            <a:r>
              <a:rPr lang="fr-FR" sz="1300" dirty="0">
                <a:solidFill>
                  <a:prstClr val="black"/>
                </a:solidFill>
                <a:latin typeface="Gill Sans MT" panose="020B0502020104020203"/>
              </a:rPr>
              <a:t>Collaboration avec les AOM pour assurer une desserte régulière en TC ou en TAD</a:t>
            </a:r>
          </a:p>
          <a:p>
            <a:pPr marL="285750" lvl="0" indent="-285750" defTabSz="457200">
              <a:buFontTx/>
              <a:buChar char="-"/>
            </a:pPr>
            <a:r>
              <a:rPr lang="fr-FR" sz="1300" dirty="0">
                <a:solidFill>
                  <a:prstClr val="black"/>
                </a:solidFill>
                <a:latin typeface="Gill Sans MT" panose="020B0502020104020203"/>
              </a:rPr>
              <a:t>Améliorer l’insertion urbaine et les accès (simplification et clarté des cheminements)</a:t>
            </a:r>
          </a:p>
          <a:p>
            <a:pPr marL="285750" lvl="0" indent="-285750" defTabSz="457200">
              <a:buFontTx/>
              <a:buChar char="-"/>
            </a:pPr>
            <a:r>
              <a:rPr lang="fr-FR" sz="1300" dirty="0">
                <a:solidFill>
                  <a:prstClr val="black"/>
                </a:solidFill>
                <a:latin typeface="Gill Sans MT" panose="020B0502020104020203"/>
              </a:rPr>
              <a:t>Développer les modes d’information des usagers</a:t>
            </a:r>
          </a:p>
          <a:p>
            <a:pPr marL="285750" lvl="0" indent="-285750" defTabSz="457200">
              <a:buFontTx/>
              <a:buChar char="-"/>
            </a:pPr>
            <a:endParaRPr lang="fr-FR" sz="1300" dirty="0">
              <a:solidFill>
                <a:prstClr val="black"/>
              </a:solidFill>
              <a:latin typeface="Gill Sans MT" panose="020B0502020104020203"/>
            </a:endParaRPr>
          </a:p>
          <a:p>
            <a:pPr lvl="0" defTabSz="457200"/>
            <a:r>
              <a:rPr lang="fr-FR" sz="1500" dirty="0">
                <a:solidFill>
                  <a:prstClr val="black"/>
                </a:solidFill>
              </a:rPr>
              <a:t>Promouvoir les modes de déplacements actifs (marche/vélo) ou collectifs (TC, covoiturage) via des infrastructures adaptées</a:t>
            </a:r>
          </a:p>
          <a:p>
            <a:pPr lvl="0" defTabSz="457200"/>
            <a:endParaRPr lang="fr-FR" sz="1500" dirty="0">
              <a:solidFill>
                <a:prstClr val="black"/>
              </a:solidFill>
            </a:endParaRPr>
          </a:p>
          <a:p>
            <a:pPr lvl="0" defTabSz="457200"/>
            <a:r>
              <a:rPr lang="fr-FR" sz="1500" dirty="0">
                <a:solidFill>
                  <a:prstClr val="black"/>
                </a:solidFill>
              </a:rPr>
              <a:t>Développer des offres de service de proximité (en lien avec le territoire)</a:t>
            </a:r>
          </a:p>
          <a:p>
            <a:pPr lvl="0" defTabSz="457200"/>
            <a:endParaRPr lang="fr-FR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7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71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13/06/2022</a:t>
            </a:fld>
            <a:endParaRPr lang="fr-FR" cap="all" dirty="0"/>
          </a:p>
        </p:txBody>
      </p:sp>
      <p:sp>
        <p:nvSpPr>
          <p:cNvPr id="8" name="Espace réservé du pied de page 6"/>
          <p:cNvSpPr txBox="1">
            <a:spLocks/>
          </p:cNvSpPr>
          <p:nvPr/>
        </p:nvSpPr>
        <p:spPr bwMode="gray">
          <a:xfrm>
            <a:off x="3599723" y="6378000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/>
              <a:t>Direction générale de l’offre de soins</a:t>
            </a:r>
            <a:endParaRPr lang="fr-FR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1583499" y="296666"/>
            <a:ext cx="10273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Gouvernance du Ségur de l’investissement sanitaire | </a:t>
            </a:r>
            <a:r>
              <a:rPr lang="fr-FR" sz="2400" dirty="0"/>
              <a:t>Une nouvelle gouvernance nationale installée depuis avril 2021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3724" y="1412777"/>
            <a:ext cx="11041227" cy="1711607"/>
          </a:xfrm>
          <a:prstGeom prst="rect">
            <a:avLst/>
          </a:prstGeom>
          <a:solidFill>
            <a:schemeClr val="bg1"/>
          </a:solidFill>
          <a:ln w="19050">
            <a:solidFill>
              <a:srgbClr val="1978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rgbClr val="1978A5"/>
                </a:solidFill>
              </a:rPr>
              <a:t>Conseil national de l’investissement en santé (CNIS) </a:t>
            </a:r>
          </a:p>
          <a:p>
            <a:pPr algn="ctr"/>
            <a:endParaRPr lang="fr-FR" sz="1200" b="1" dirty="0">
              <a:solidFill>
                <a:srgbClr val="1978A5"/>
              </a:solidFill>
            </a:endParaRPr>
          </a:p>
          <a:p>
            <a:pPr marL="228594" indent="-228594" algn="just">
              <a:buClr>
                <a:srgbClr val="1978A5"/>
              </a:buClr>
              <a:buFontTx/>
              <a:buChar char="-"/>
            </a:pPr>
            <a:r>
              <a:rPr lang="fr-FR" sz="1467" dirty="0">
                <a:solidFill>
                  <a:schemeClr val="tx1"/>
                </a:solidFill>
              </a:rPr>
              <a:t>Présidé par le </a:t>
            </a:r>
            <a:r>
              <a:rPr lang="fr-FR" sz="1467" b="1" dirty="0">
                <a:solidFill>
                  <a:schemeClr val="tx1"/>
                </a:solidFill>
              </a:rPr>
              <a:t>Ministre des Solidarités et de la Santé</a:t>
            </a:r>
            <a:r>
              <a:rPr lang="fr-FR" sz="1467" dirty="0">
                <a:solidFill>
                  <a:schemeClr val="tx1"/>
                </a:solidFill>
              </a:rPr>
              <a:t>, composition associant l’ensemble des parties prenantes.</a:t>
            </a:r>
          </a:p>
          <a:p>
            <a:pPr marL="228594" indent="-228594" algn="just">
              <a:buClr>
                <a:srgbClr val="1978A5"/>
              </a:buClr>
              <a:buFontTx/>
              <a:buChar char="-"/>
            </a:pPr>
            <a:r>
              <a:rPr lang="fr-FR" sz="1467" dirty="0">
                <a:solidFill>
                  <a:schemeClr val="tx1"/>
                </a:solidFill>
              </a:rPr>
              <a:t>Il a défini les grandes orientations nationales pour les investissements autour de </a:t>
            </a:r>
            <a:r>
              <a:rPr lang="fr-FR" sz="1467" b="1" dirty="0">
                <a:solidFill>
                  <a:schemeClr val="tx1"/>
                </a:solidFill>
              </a:rPr>
              <a:t>13 thématiques de santé prioritaires </a:t>
            </a:r>
            <a:r>
              <a:rPr lang="fr-FR" sz="1467" dirty="0">
                <a:solidFill>
                  <a:schemeClr val="tx1"/>
                </a:solidFill>
              </a:rPr>
              <a:t>(territorialisation/transformation/décloisonnement de l’offre de soins, réduction des inégalités territoriales d’offres de soins et d’équipement, soins non programmés, soins critiques, innovation, </a:t>
            </a:r>
            <a:r>
              <a:rPr lang="fr-FR" sz="1467" dirty="0" err="1">
                <a:solidFill>
                  <a:schemeClr val="tx1"/>
                </a:solidFill>
              </a:rPr>
              <a:t>télésoin</a:t>
            </a:r>
            <a:r>
              <a:rPr lang="fr-FR" sz="1467" dirty="0">
                <a:solidFill>
                  <a:schemeClr val="tx1"/>
                </a:solidFill>
              </a:rPr>
              <a:t>, psychiatrie et santé mentale, plan cancer, maladies chroniques, personnes âgées, soins palliatifs et fin de vie, handicap).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724" y="3317413"/>
            <a:ext cx="11041227" cy="1248140"/>
          </a:xfrm>
          <a:prstGeom prst="rect">
            <a:avLst/>
          </a:prstGeom>
          <a:solidFill>
            <a:schemeClr val="bg1"/>
          </a:solidFill>
          <a:ln w="19050">
            <a:solidFill>
              <a:srgbClr val="1FBF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rgbClr val="1FBFB8"/>
                </a:solidFill>
              </a:rPr>
              <a:t>Conseil scientifique de l’investissement en santé</a:t>
            </a:r>
          </a:p>
          <a:p>
            <a:pPr algn="ctr"/>
            <a:endParaRPr lang="fr-FR" sz="1200" b="1" dirty="0">
              <a:solidFill>
                <a:srgbClr val="1FBFB8"/>
              </a:solidFill>
            </a:endParaRPr>
          </a:p>
          <a:p>
            <a:pPr marL="237061" indent="-237061" algn="just">
              <a:buClr>
                <a:srgbClr val="1FBFB8"/>
              </a:buClr>
              <a:buFontTx/>
              <a:buChar char="-"/>
            </a:pPr>
            <a:r>
              <a:rPr lang="fr-FR" sz="1467" dirty="0">
                <a:solidFill>
                  <a:schemeClr val="tx1"/>
                </a:solidFill>
              </a:rPr>
              <a:t>Composé d’experts, pluri-professionnel, présidé par le Professeur François-René </a:t>
            </a:r>
            <a:r>
              <a:rPr lang="fr-FR" sz="1467" dirty="0" err="1">
                <a:solidFill>
                  <a:schemeClr val="tx1"/>
                </a:solidFill>
              </a:rPr>
              <a:t>Pruvot</a:t>
            </a:r>
            <a:r>
              <a:rPr lang="fr-FR" sz="1467" dirty="0">
                <a:solidFill>
                  <a:schemeClr val="tx1"/>
                </a:solidFill>
              </a:rPr>
              <a:t>,</a:t>
            </a:r>
          </a:p>
          <a:p>
            <a:pPr marL="237061" indent="-237061" algn="just">
              <a:buClr>
                <a:srgbClr val="1FBFB8"/>
              </a:buClr>
              <a:buFontTx/>
              <a:buChar char="-"/>
            </a:pPr>
            <a:r>
              <a:rPr lang="fr-FR" sz="1467" dirty="0">
                <a:solidFill>
                  <a:schemeClr val="tx1"/>
                </a:solidFill>
              </a:rPr>
              <a:t>Produit des </a:t>
            </a:r>
            <a:r>
              <a:rPr lang="fr-FR" sz="1467" b="1" dirty="0">
                <a:solidFill>
                  <a:schemeClr val="tx1"/>
                </a:solidFill>
              </a:rPr>
              <a:t>référentiels </a:t>
            </a:r>
            <a:r>
              <a:rPr lang="fr-FR" sz="1467" dirty="0">
                <a:solidFill>
                  <a:schemeClr val="tx1"/>
                </a:solidFill>
              </a:rPr>
              <a:t>guidant les investissements, organise l’</a:t>
            </a:r>
            <a:r>
              <a:rPr lang="fr-FR" sz="1467" b="1" dirty="0">
                <a:solidFill>
                  <a:schemeClr val="tx1"/>
                </a:solidFill>
              </a:rPr>
              <a:t>accompagnement auprès des acteurs terrains</a:t>
            </a:r>
            <a:r>
              <a:rPr lang="fr-FR" sz="1467" dirty="0">
                <a:solidFill>
                  <a:schemeClr val="tx1"/>
                </a:solidFill>
              </a:rPr>
              <a:t>, « éclaire » les avis du COPIL par des analyses mises à disposition de ses membres.</a:t>
            </a:r>
          </a:p>
          <a:p>
            <a:pPr marL="122764" algn="just"/>
            <a:endParaRPr lang="fr-FR" sz="1467" dirty="0">
              <a:solidFill>
                <a:schemeClr val="tx1"/>
              </a:solidFill>
            </a:endParaRPr>
          </a:p>
          <a:p>
            <a:pPr marL="503754" indent="-380990" algn="just">
              <a:buFontTx/>
              <a:buChar char="-"/>
            </a:pPr>
            <a:endParaRPr lang="fr-FR" sz="1600" dirty="0">
              <a:solidFill>
                <a:srgbClr val="24297D"/>
              </a:solidFill>
            </a:endParaRPr>
          </a:p>
          <a:p>
            <a:pPr marL="503754" indent="-380990" algn="just">
              <a:buFontTx/>
              <a:buChar char="-"/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724" y="4758583"/>
            <a:ext cx="11041227" cy="1438141"/>
          </a:xfrm>
          <a:prstGeom prst="rect">
            <a:avLst/>
          </a:prstGeom>
          <a:solidFill>
            <a:schemeClr val="bg1"/>
          </a:solidFill>
          <a:ln w="19050">
            <a:solidFill>
              <a:srgbClr val="031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>
                <a:solidFill>
                  <a:srgbClr val="031163"/>
                </a:solidFill>
              </a:rPr>
              <a:t>Comité de pilotage de l’investissement sanitaire</a:t>
            </a:r>
          </a:p>
          <a:p>
            <a:pPr algn="ctr"/>
            <a:endParaRPr lang="fr-FR" sz="1200" b="1" dirty="0">
              <a:solidFill>
                <a:srgbClr val="1FBFB8"/>
              </a:solidFill>
            </a:endParaRPr>
          </a:p>
          <a:p>
            <a:pPr marL="237061" indent="-237061" algn="just">
              <a:buClr>
                <a:srgbClr val="031163"/>
              </a:buClr>
              <a:buFontTx/>
              <a:buChar char="-"/>
            </a:pPr>
            <a:r>
              <a:rPr lang="fr-FR" sz="1467" dirty="0">
                <a:solidFill>
                  <a:schemeClr val="tx1"/>
                </a:solidFill>
              </a:rPr>
              <a:t>Composition : DGOS, IGAS, DSS, DB, CNAM, SGPI, président du CS.</a:t>
            </a:r>
          </a:p>
          <a:p>
            <a:pPr marL="237061" indent="-237061" algn="just">
              <a:buClr>
                <a:srgbClr val="031163"/>
              </a:buClr>
              <a:buFontTx/>
              <a:buChar char="-"/>
            </a:pPr>
            <a:r>
              <a:rPr lang="fr-FR" sz="1467" dirty="0">
                <a:solidFill>
                  <a:schemeClr val="tx1"/>
                </a:solidFill>
              </a:rPr>
              <a:t>Deux missions principales : assure un suivi avec les ARS des </a:t>
            </a:r>
            <a:r>
              <a:rPr lang="fr-FR" sz="1467" b="1" dirty="0">
                <a:solidFill>
                  <a:schemeClr val="tx1"/>
                </a:solidFill>
              </a:rPr>
              <a:t>déploiements des stratégies régionales d’investissement </a:t>
            </a:r>
            <a:r>
              <a:rPr lang="fr-FR" sz="1467" dirty="0">
                <a:solidFill>
                  <a:schemeClr val="tx1"/>
                </a:solidFill>
              </a:rPr>
              <a:t>deux fois par an </a:t>
            </a:r>
            <a:r>
              <a:rPr lang="fr-FR" sz="1467" b="1" dirty="0">
                <a:solidFill>
                  <a:schemeClr val="tx1"/>
                </a:solidFill>
              </a:rPr>
              <a:t>et instruit mensuellement les projets de plus de 150 M€ HT travaux (ou d’un montant inférieur mais signalés par l’ARS)</a:t>
            </a:r>
            <a:endParaRPr lang="fr-FR" sz="1467" dirty="0">
              <a:solidFill>
                <a:schemeClr val="tx1"/>
              </a:solidFill>
            </a:endParaRPr>
          </a:p>
          <a:p>
            <a:pPr marL="503754" indent="-380990" algn="just">
              <a:buFontTx/>
              <a:buChar char="-"/>
            </a:pPr>
            <a:endParaRPr lang="fr-FR" sz="1600" dirty="0">
              <a:solidFill>
                <a:srgbClr val="24297D"/>
              </a:solidFill>
            </a:endParaRPr>
          </a:p>
          <a:p>
            <a:pPr marL="503754" indent="-380990" algn="just">
              <a:buFontTx/>
              <a:buChar char="-"/>
            </a:pP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2A1392-08E9-4E31-BECE-522232783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0447">
            <a:off x="2476447" y="2036040"/>
            <a:ext cx="6923992" cy="42798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535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F0DC0D-C748-4242-999F-36220A90E7D1}"/>
              </a:ext>
            </a:extLst>
          </p:cNvPr>
          <p:cNvSpPr/>
          <p:nvPr/>
        </p:nvSpPr>
        <p:spPr>
          <a:xfrm>
            <a:off x="545206" y="1131017"/>
            <a:ext cx="11101588" cy="5416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ci</a:t>
            </a:r>
          </a:p>
        </p:txBody>
      </p:sp>
      <p:pic>
        <p:nvPicPr>
          <p:cNvPr id="2063" name="Image 5" descr="Ministère des Affaires sociales et de la Santé (France)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0481"/>
            <a:ext cx="1205947" cy="94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1"/>
          <p:cNvSpPr>
            <a:spLocks noChangeArrowheads="1"/>
          </p:cNvSpPr>
          <p:nvPr/>
        </p:nvSpPr>
        <p:spPr bwMode="auto">
          <a:xfrm>
            <a:off x="1012874" y="1954304"/>
            <a:ext cx="6098274" cy="4240434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-1683144" y="14887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												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B9A51EC-9E70-4DB9-9C81-265DC1631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7" t="26274" r="5813" b="32346"/>
          <a:stretch/>
        </p:blipFill>
        <p:spPr>
          <a:xfrm>
            <a:off x="204958" y="49824"/>
            <a:ext cx="1945791" cy="930596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082330" y="2187553"/>
            <a:ext cx="6239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22 membres permanents</a:t>
            </a: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200" b="1" dirty="0">
                <a:solidFill>
                  <a:schemeClr val="bg1"/>
                </a:solidFill>
              </a:rPr>
              <a:t>Experts (en activité ou retraités) </a:t>
            </a:r>
            <a:r>
              <a:rPr lang="fr-FR" sz="2200" b="1" dirty="0" err="1">
                <a:solidFill>
                  <a:schemeClr val="bg1"/>
                </a:solidFill>
              </a:rPr>
              <a:t>is</a:t>
            </a:r>
            <a:r>
              <a:rPr lang="fr-FR" sz="2200" dirty="0" err="1">
                <a:solidFill>
                  <a:schemeClr val="bg1"/>
                </a:solidFill>
              </a:rPr>
              <a:t>ssus</a:t>
            </a:r>
            <a:r>
              <a:rPr lang="fr-FR" sz="2200" dirty="0">
                <a:solidFill>
                  <a:schemeClr val="bg1"/>
                </a:solidFill>
              </a:rPr>
              <a:t> du secteur sanitaire et médico-social représentant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Des professions médicales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Des personnels paramédicaux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Des personnels administratifs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bg1"/>
                </a:solidFill>
              </a:rPr>
              <a:t>Des personnels techniques </a:t>
            </a:r>
          </a:p>
          <a:p>
            <a:endParaRPr lang="fr-FR" sz="2200" dirty="0">
              <a:solidFill>
                <a:schemeClr val="bg1"/>
              </a:solidFill>
            </a:endParaRPr>
          </a:p>
          <a:p>
            <a:r>
              <a:rPr lang="fr-FR" sz="2200" dirty="0">
                <a:solidFill>
                  <a:schemeClr val="bg1"/>
                </a:solidFill>
              </a:rPr>
              <a:t>des établissements de santé ou médico-sociaux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977D2AF-4964-44DB-8347-8F16E93595FF}"/>
              </a:ext>
            </a:extLst>
          </p:cNvPr>
          <p:cNvSpPr txBox="1"/>
          <p:nvPr/>
        </p:nvSpPr>
        <p:spPr>
          <a:xfrm>
            <a:off x="3598700" y="1431084"/>
            <a:ext cx="504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Le conseil scientifique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35780" y="2605745"/>
            <a:ext cx="6075362" cy="26776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prstClr val="white"/>
                </a:solidFill>
              </a:rPr>
              <a:t>Médecins H et HU (cliniciens et médecins DIM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prstClr val="white"/>
                </a:solidFill>
              </a:rPr>
              <a:t>Cadres infirmiers DSI 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prstClr val="white"/>
                </a:solidFill>
              </a:rPr>
              <a:t>DH et personnels administratifs (CH, CHU, secteur libéral)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prstClr val="white"/>
                </a:solidFill>
              </a:rPr>
              <a:t>ingénieurs et directeurs techniques,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prstClr val="white"/>
                </a:solidFill>
              </a:rPr>
              <a:t>directeurs financiers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B0CF15C-01B4-40B2-84AC-E5FB225CBA6E}"/>
              </a:ext>
            </a:extLst>
          </p:cNvPr>
          <p:cNvSpPr txBox="1"/>
          <p:nvPr/>
        </p:nvSpPr>
        <p:spPr>
          <a:xfrm>
            <a:off x="6682541" y="5801945"/>
            <a:ext cx="478753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Circulaire 1</a:t>
            </a:r>
            <a:r>
              <a:rPr lang="fr-FR" sz="1600" baseline="30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er</a:t>
            </a:r>
            <a:r>
              <a:rPr lang="fr-FR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ministre - 10 mars 2021</a:t>
            </a:r>
          </a:p>
          <a:p>
            <a:r>
              <a:rPr lang="fr-FR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Circulaire MSS et Comptes publics – 12 avril 2022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7D6E1AD-BF64-4C7E-9213-997E04B64AE2}"/>
              </a:ext>
            </a:extLst>
          </p:cNvPr>
          <p:cNvGrpSpPr/>
          <p:nvPr/>
        </p:nvGrpSpPr>
        <p:grpSpPr>
          <a:xfrm>
            <a:off x="2486013" y="2100849"/>
            <a:ext cx="8770740" cy="3562933"/>
            <a:chOff x="2447453" y="1980366"/>
            <a:chExt cx="8770740" cy="3562933"/>
          </a:xfrm>
        </p:grpSpPr>
        <p:sp>
          <p:nvSpPr>
            <p:cNvPr id="7" name="Rectangle : coins arrondis 2"/>
            <p:cNvSpPr>
              <a:spLocks noChangeArrowheads="1"/>
            </p:cNvSpPr>
            <p:nvPr/>
          </p:nvSpPr>
          <p:spPr bwMode="auto">
            <a:xfrm>
              <a:off x="7739816" y="3892301"/>
              <a:ext cx="3478377" cy="1650998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 VIVIER D’EXPERTS </a:t>
              </a:r>
              <a:r>
                <a:rPr kumimoji="0" lang="fr-FR" altLang="fr-FR" sz="2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associés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Mobilisés aux côtés des experts référents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82541" y="4150947"/>
              <a:ext cx="1057275" cy="28575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133E74A-4D84-4089-AC99-9F742B816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7453" y="1980366"/>
              <a:ext cx="7898454" cy="1885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15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5FF9D99-CAA1-4D44-9B9D-25F26B61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chemeClr val="accent5">
                    <a:lumMod val="75000"/>
                  </a:schemeClr>
                </a:solidFill>
              </a:rPr>
              <a:t>Conseil Scientifique de l’Investissement en Santé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FF8E27-02CD-4955-8483-096175D47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06" y="1613216"/>
            <a:ext cx="8148119" cy="18060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FF0D87-D067-403C-86C8-0C8D83003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51" y="3470960"/>
            <a:ext cx="7930836" cy="3148084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BBDCFD9-3427-4C19-AB17-23B86E4B16B6}"/>
              </a:ext>
            </a:extLst>
          </p:cNvPr>
          <p:cNvCxnSpPr/>
          <p:nvPr/>
        </p:nvCxnSpPr>
        <p:spPr>
          <a:xfrm>
            <a:off x="2026491" y="3753854"/>
            <a:ext cx="352598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AB02F3C-5E3B-48E5-84BA-0A0D4D814F8F}"/>
              </a:ext>
            </a:extLst>
          </p:cNvPr>
          <p:cNvCxnSpPr>
            <a:cxnSpLocks/>
          </p:cNvCxnSpPr>
          <p:nvPr/>
        </p:nvCxnSpPr>
        <p:spPr>
          <a:xfrm flipV="1">
            <a:off x="2026491" y="2969217"/>
            <a:ext cx="7517896" cy="18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33FD527-9D8C-4EFD-B911-9A50BB798D83}"/>
              </a:ext>
            </a:extLst>
          </p:cNvPr>
          <p:cNvCxnSpPr/>
          <p:nvPr/>
        </p:nvCxnSpPr>
        <p:spPr>
          <a:xfrm>
            <a:off x="1945167" y="4622354"/>
            <a:ext cx="352598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F0D6D22-B91A-45CF-B989-9104F22CE5A2}"/>
              </a:ext>
            </a:extLst>
          </p:cNvPr>
          <p:cNvCxnSpPr>
            <a:cxnSpLocks/>
          </p:cNvCxnSpPr>
          <p:nvPr/>
        </p:nvCxnSpPr>
        <p:spPr>
          <a:xfrm flipV="1">
            <a:off x="1945167" y="5270607"/>
            <a:ext cx="4797584" cy="161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6394509-B54A-4EA3-A5EE-2B8A89299876}"/>
              </a:ext>
            </a:extLst>
          </p:cNvPr>
          <p:cNvCxnSpPr>
            <a:cxnSpLocks/>
          </p:cNvCxnSpPr>
          <p:nvPr/>
        </p:nvCxnSpPr>
        <p:spPr>
          <a:xfrm flipV="1">
            <a:off x="1945167" y="6165793"/>
            <a:ext cx="721475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8BB1F7-F544-4D3B-8239-F48D06648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306"/>
            <a:ext cx="2089213" cy="997124"/>
          </a:xfrm>
          <a:prstGeom prst="rect">
            <a:avLst/>
          </a:prstGeom>
          <a:effectLst/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6A689BF-F1C4-4698-AE4F-A2159DF8130E}"/>
              </a:ext>
            </a:extLst>
          </p:cNvPr>
          <p:cNvSpPr/>
          <p:nvPr/>
        </p:nvSpPr>
        <p:spPr>
          <a:xfrm rot="21027966">
            <a:off x="3034145" y="2660073"/>
            <a:ext cx="1385455" cy="4837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EC3BF58-229C-4DFF-A95C-DE2BFD10964B}"/>
              </a:ext>
            </a:extLst>
          </p:cNvPr>
          <p:cNvSpPr/>
          <p:nvPr/>
        </p:nvSpPr>
        <p:spPr>
          <a:xfrm rot="21027966">
            <a:off x="3062575" y="5826881"/>
            <a:ext cx="1385455" cy="4837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44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Image 5" descr="Ministère des Affaires sociales et de la Santé (France)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0481"/>
            <a:ext cx="1205947" cy="94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6"/>
          <p:cNvSpPr>
            <a:spLocks noChangeArrowheads="1"/>
          </p:cNvSpPr>
          <p:nvPr/>
        </p:nvSpPr>
        <p:spPr bwMode="auto">
          <a:xfrm>
            <a:off x="297239" y="1812292"/>
            <a:ext cx="4621386" cy="22057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ELABORATION DE REFERENTIELS ET OUTILS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destination des acteurs de terrain : ARS et établissements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37553" y="4458260"/>
            <a:ext cx="4053302" cy="1472410"/>
          </a:xfrm>
          <a:prstGeom prst="rect">
            <a:avLst/>
          </a:prstGeom>
          <a:solidFill>
            <a:srgbClr val="70AD47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Diffusion et aide à l’utilisation des outils auprès des acteurs de terrain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lien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l’ANAP et les interlocuteurs institutionnels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Flèche : bas 22"/>
          <p:cNvSpPr/>
          <p:nvPr/>
        </p:nvSpPr>
        <p:spPr>
          <a:xfrm>
            <a:off x="637553" y="1157274"/>
            <a:ext cx="638175" cy="492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												</a:t>
            </a: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B9A51EC-9E70-4DB9-9C81-265DC1631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7" t="26274" r="5813" b="32346"/>
          <a:stretch/>
        </p:blipFill>
        <p:spPr>
          <a:xfrm>
            <a:off x="139305" y="35947"/>
            <a:ext cx="1634670" cy="781799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275728" y="848901"/>
            <a:ext cx="504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LE CONSEIL SCIENTIFIQUE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84FFEAD-34E2-4D64-9410-4901B5E03901}"/>
              </a:ext>
            </a:extLst>
          </p:cNvPr>
          <p:cNvSpPr txBox="1"/>
          <p:nvPr/>
        </p:nvSpPr>
        <p:spPr>
          <a:xfrm>
            <a:off x="238457" y="606027"/>
            <a:ext cx="878144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 Mission (circulaire PM mars 2021 – MSS-Comptes publics mai 2022) 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E3EAD5A7-709A-4E76-9AE0-16BFF525F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533" y="1812293"/>
            <a:ext cx="5619749" cy="459503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200" b="1" dirty="0">
                <a:solidFill>
                  <a:srgbClr val="002060"/>
                </a:solidFill>
              </a:rPr>
              <a:t>Les premiers référentiels</a:t>
            </a:r>
          </a:p>
          <a:p>
            <a:endParaRPr lang="fr-FR" sz="2200" b="1" dirty="0">
              <a:solidFill>
                <a:srgbClr val="002060"/>
              </a:solidFill>
            </a:endParaRPr>
          </a:p>
          <a:p>
            <a:r>
              <a:rPr lang="fr-FR" sz="2200" b="1" dirty="0">
                <a:solidFill>
                  <a:srgbClr val="002060"/>
                </a:solidFill>
              </a:rPr>
              <a:t>Fiche Processus d’instruction des dossiers d’investissement</a:t>
            </a:r>
          </a:p>
          <a:p>
            <a:r>
              <a:rPr lang="fr-FR" sz="2200" b="1" dirty="0">
                <a:solidFill>
                  <a:srgbClr val="002060"/>
                </a:solidFill>
              </a:rPr>
              <a:t>Fiche Projet médico-soignant de territoire</a:t>
            </a:r>
          </a:p>
          <a:p>
            <a:r>
              <a:rPr lang="fr-FR" sz="2200" b="1" dirty="0">
                <a:solidFill>
                  <a:srgbClr val="002060"/>
                </a:solidFill>
              </a:rPr>
              <a:t>Fiche T0 financière </a:t>
            </a:r>
          </a:p>
          <a:p>
            <a:r>
              <a:rPr lang="fr-FR" sz="2200" b="1" dirty="0">
                <a:solidFill>
                  <a:srgbClr val="002060"/>
                </a:solidFill>
              </a:rPr>
              <a:t>Fiche T0 indicateurs médico-économiques</a:t>
            </a:r>
          </a:p>
          <a:p>
            <a:r>
              <a:rPr lang="fr-FR" sz="2200" b="1" dirty="0">
                <a:solidFill>
                  <a:srgbClr val="002060"/>
                </a:solidFill>
              </a:rPr>
              <a:t>Fiche catégorisation des risques financiers</a:t>
            </a:r>
          </a:p>
          <a:p>
            <a:r>
              <a:rPr lang="fr-FR" sz="2200" b="1" dirty="0">
                <a:solidFill>
                  <a:srgbClr val="002060"/>
                </a:solidFill>
              </a:rPr>
              <a:t>Fiche vieillissement</a:t>
            </a:r>
          </a:p>
          <a:p>
            <a:r>
              <a:rPr lang="fr-FR" sz="2200" b="1" dirty="0">
                <a:solidFill>
                  <a:srgbClr val="002060"/>
                </a:solidFill>
              </a:rPr>
              <a:t>Fiche dimensionnement (</a:t>
            </a:r>
            <a:r>
              <a:rPr lang="fr-FR" sz="2200" b="1" dirty="0" err="1">
                <a:solidFill>
                  <a:srgbClr val="002060"/>
                </a:solidFill>
              </a:rPr>
              <a:t>work</a:t>
            </a:r>
            <a:r>
              <a:rPr lang="fr-FR" sz="2200" b="1" dirty="0">
                <a:solidFill>
                  <a:srgbClr val="002060"/>
                </a:solidFill>
              </a:rPr>
              <a:t> in </a:t>
            </a:r>
            <a:r>
              <a:rPr lang="fr-FR" sz="2200" b="1" dirty="0" err="1">
                <a:solidFill>
                  <a:srgbClr val="002060"/>
                </a:solidFill>
              </a:rPr>
              <a:t>progress</a:t>
            </a:r>
            <a:r>
              <a:rPr lang="fr-FR" sz="2200" b="1" dirty="0">
                <a:solidFill>
                  <a:srgbClr val="002060"/>
                </a:solidFill>
              </a:rPr>
              <a:t>)</a:t>
            </a:r>
          </a:p>
          <a:p>
            <a:r>
              <a:rPr lang="fr-FR" sz="2200" b="1" dirty="0" err="1">
                <a:solidFill>
                  <a:srgbClr val="002060"/>
                </a:solidFill>
              </a:rPr>
              <a:t>Retex</a:t>
            </a:r>
            <a:r>
              <a:rPr lang="fr-FR" sz="2200" b="1" dirty="0">
                <a:solidFill>
                  <a:srgbClr val="002060"/>
                </a:solidFill>
              </a:rPr>
              <a:t> </a:t>
            </a:r>
            <a:r>
              <a:rPr lang="fr-FR" sz="2200" b="1" dirty="0" err="1">
                <a:solidFill>
                  <a:srgbClr val="002060"/>
                </a:solidFill>
              </a:rPr>
              <a:t>Covid</a:t>
            </a:r>
            <a:endParaRPr lang="fr-FR" sz="2200" b="1" dirty="0">
              <a:solidFill>
                <a:srgbClr val="002060"/>
              </a:solidFill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3EAD5A7-709A-4E76-9AE0-16BFF525FE12}"/>
              </a:ext>
            </a:extLst>
          </p:cNvPr>
          <p:cNvSpPr txBox="1">
            <a:spLocks/>
          </p:cNvSpPr>
          <p:nvPr/>
        </p:nvSpPr>
        <p:spPr>
          <a:xfrm>
            <a:off x="6294468" y="1812292"/>
            <a:ext cx="5619749" cy="4595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200" b="1" dirty="0">
                <a:solidFill>
                  <a:srgbClr val="002060"/>
                </a:solidFill>
              </a:rPr>
              <a:t>Les référentiels à venir</a:t>
            </a:r>
          </a:p>
          <a:p>
            <a:endParaRPr lang="fr-FR" sz="2200" b="1" dirty="0">
              <a:solidFill>
                <a:srgbClr val="002060"/>
              </a:solidFill>
            </a:endParaRPr>
          </a:p>
          <a:p>
            <a:endParaRPr lang="fr-FR" sz="2200" b="1" dirty="0">
              <a:solidFill>
                <a:srgbClr val="002060"/>
              </a:solidFill>
            </a:endParaRPr>
          </a:p>
          <a:p>
            <a:r>
              <a:rPr lang="fr-FR" sz="2200" b="1" dirty="0">
                <a:solidFill>
                  <a:srgbClr val="002060"/>
                </a:solidFill>
              </a:rPr>
              <a:t>Fiche Développement durable (</a:t>
            </a:r>
            <a:r>
              <a:rPr lang="fr-FR" sz="2200" b="1" dirty="0" err="1">
                <a:solidFill>
                  <a:srgbClr val="002060"/>
                </a:solidFill>
              </a:rPr>
              <a:t>work</a:t>
            </a:r>
            <a:r>
              <a:rPr lang="fr-FR" sz="2200" b="1" dirty="0">
                <a:solidFill>
                  <a:srgbClr val="002060"/>
                </a:solidFill>
              </a:rPr>
              <a:t> in </a:t>
            </a:r>
            <a:r>
              <a:rPr lang="fr-FR" sz="2200" b="1" dirty="0" err="1">
                <a:solidFill>
                  <a:srgbClr val="002060"/>
                </a:solidFill>
              </a:rPr>
              <a:t>progress</a:t>
            </a:r>
            <a:r>
              <a:rPr lang="fr-FR" sz="2200" b="1" dirty="0">
                <a:solidFill>
                  <a:srgbClr val="002060"/>
                </a:solidFill>
              </a:rPr>
              <a:t>)*</a:t>
            </a:r>
          </a:p>
          <a:p>
            <a:r>
              <a:rPr lang="fr-FR" sz="2200" b="1" dirty="0">
                <a:solidFill>
                  <a:srgbClr val="002060"/>
                </a:solidFill>
              </a:rPr>
              <a:t>Groupe référentiel médico-soignant</a:t>
            </a:r>
          </a:p>
          <a:p>
            <a:r>
              <a:rPr lang="fr-FR" sz="2200" b="1" dirty="0">
                <a:solidFill>
                  <a:srgbClr val="002060"/>
                </a:solidFill>
              </a:rPr>
              <a:t>Groupe « flux »</a:t>
            </a:r>
          </a:p>
          <a:p>
            <a:r>
              <a:rPr lang="fr-FR" sz="2200" b="1" dirty="0">
                <a:solidFill>
                  <a:srgbClr val="002060"/>
                </a:solidFill>
              </a:rPr>
              <a:t>Groupe IPDMS</a:t>
            </a:r>
          </a:p>
          <a:p>
            <a:r>
              <a:rPr lang="fr-FR" sz="2200" b="1" dirty="0">
                <a:solidFill>
                  <a:srgbClr val="002060"/>
                </a:solidFill>
              </a:rPr>
              <a:t>Travail Marge brute / Endettement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002060"/>
                </a:solidFill>
              </a:rPr>
              <a:t>* Doc temporaire diffusable</a:t>
            </a:r>
            <a:r>
              <a:rPr lang="fr-FR" sz="2200" b="1" dirty="0">
                <a:solidFill>
                  <a:srgbClr val="002060"/>
                </a:solidFill>
              </a:rPr>
              <a:t>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8594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fr-FR" sz="4000" dirty="0" err="1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Retex</a:t>
            </a:r>
            <a:r>
              <a:rPr lang="fr-FR" sz="40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fr-FR" sz="36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1" y="1481071"/>
            <a:ext cx="11233151" cy="4732236"/>
          </a:xfrm>
        </p:spPr>
        <p:txBody>
          <a:bodyPr/>
          <a:lstStyle/>
          <a:p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répondre à la question du retour d’expérience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 un plan essentiellement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médico-technique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65664" indent="-342900">
              <a:buFont typeface="Wingdings" panose="05000000000000000000" pitchFamily="2" charset="2"/>
              <a:buChar char="à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préconisations organisationnelles,  architecturales, techniques et de flux </a:t>
            </a:r>
          </a:p>
          <a:p>
            <a:pPr marL="465664" indent="-342900">
              <a:buFont typeface="Wingdings" panose="05000000000000000000" pitchFamily="2" charset="2"/>
              <a:buChar char="à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soins critiques, unités d’hospitalisation, blocs opératoires et interventionnelles, imagerie, urgences et consultation.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7EE6-483A-4C13-9F5D-C19AD3237DD9}" type="datetime1">
              <a:rPr lang="fr-FR" smtClean="0"/>
              <a:t>13/06/2022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0697-29D8-F54C-BC64-65304C5A9085}" type="slidenum">
              <a:rPr lang="fr-FR" smtClean="0"/>
              <a:t>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926705"/>
            <a:ext cx="5621269" cy="38174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931" y="2928203"/>
            <a:ext cx="5619063" cy="38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1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Quels déterminants à prendre en compte pour objectiver les aides ? 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2" y="2276873"/>
            <a:ext cx="6806126" cy="3936433"/>
          </a:xfrm>
        </p:spPr>
        <p:txBody>
          <a:bodyPr/>
          <a:lstStyle/>
          <a:p>
            <a:r>
              <a:rPr lang="fr-FR" sz="1800" b="1" dirty="0">
                <a:solidFill>
                  <a:srgbClr val="002060"/>
                </a:solidFill>
              </a:rPr>
              <a:t>Les établissements ne partent pas de la même situation financière de départ (T0).</a:t>
            </a:r>
          </a:p>
          <a:p>
            <a:r>
              <a:rPr lang="fr-FR" sz="1800" b="1" dirty="0">
                <a:solidFill>
                  <a:srgbClr val="002060"/>
                </a:solidFill>
              </a:rPr>
              <a:t>Les contextes dans lesquels évoluent les établissements sont différents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7EE6-483A-4C13-9F5D-C19AD3237DD9}" type="datetime1">
              <a:rPr lang="fr-FR" smtClean="0"/>
              <a:t>13/06/2022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E0697-29D8-F54C-BC64-65304C5A9085}" type="slidenum">
              <a:rPr lang="fr-FR" smtClean="0"/>
              <a:t>7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742" y="1260110"/>
            <a:ext cx="6968372" cy="54840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803" y="3783424"/>
            <a:ext cx="473194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rgbClr val="002060"/>
                </a:solidFill>
              </a:rPr>
              <a:t>Renverser la logique de calcul de l’aide nécessaire au projet -&gt; l’aide ne peut être déterminée a priori mais doit résulter d’analyses croisées de la situation (contexte, pertinence territoriale, etc.  et de l’effet levier du projet d’investissement pour l’établissement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90943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513538"/>
              </p:ext>
            </p:extLst>
          </p:nvPr>
        </p:nvGraphicFramePr>
        <p:xfrm>
          <a:off x="244699" y="164250"/>
          <a:ext cx="11642501" cy="6633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2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6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 </a:t>
                      </a:r>
                      <a:r>
                        <a:rPr lang="fr-FR" sz="1800" u="none" strike="noStrike" dirty="0">
                          <a:effectLst/>
                        </a:rPr>
                        <a:t>Référentiels et groupes de travail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Pilotes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Référentiel des modalités d’élaboration, étapes d’accompagnement et d’évaluation des  projets d’investissement durant leur élaboration par le Conseil Scientifique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Bruno Rossetti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Guide d’aide à la projection d'activité d’un territoire </a:t>
                      </a:r>
                      <a:r>
                        <a:rPr lang="fr-FR" sz="1600" u="none" strike="noStrike" dirty="0">
                          <a:effectLst/>
                        </a:rPr>
                        <a:t>(cadre d’un projet d’investissement)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>
                          <a:effectLst/>
                        </a:rPr>
                        <a:t>Philippe </a:t>
                      </a:r>
                      <a:r>
                        <a:rPr lang="fr-FR" sz="1400" u="none" strike="noStrike" dirty="0" err="1">
                          <a:effectLst/>
                        </a:rPr>
                        <a:t>Feigel</a:t>
                      </a:r>
                      <a:r>
                        <a:rPr lang="fr-FR" sz="1400" u="none" strike="noStrike" dirty="0">
                          <a:effectLst/>
                        </a:rPr>
                        <a:t>   Emmanuelle Gard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7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Fiche d'analyse des impacts du facteur vieillissement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>
                          <a:effectLst/>
                        </a:rPr>
                        <a:t>Philippe </a:t>
                      </a:r>
                      <a:r>
                        <a:rPr lang="fr-FR" sz="1400" u="none" strike="noStrike" dirty="0" err="1">
                          <a:effectLst/>
                        </a:rPr>
                        <a:t>Feigel</a:t>
                      </a:r>
                      <a:r>
                        <a:rPr lang="fr-FR" sz="1400" u="none" strike="noStrike" dirty="0">
                          <a:effectLst/>
                        </a:rPr>
                        <a:t>                           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3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Guide de préconisations en développement durable dans le cadre d’un projet d’investissement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>
                          <a:effectLst/>
                        </a:rPr>
                        <a:t>Camille Devroedt et experts DD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Patrick Bartolucci 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 Fiche synthétique de cadrage du dimensionnement surfacique des projets: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Patrick Bartolucci B Rossetti et ANAP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Préconisations  architecturales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Patrick</a:t>
                      </a:r>
                      <a:r>
                        <a:rPr lang="fr-FR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Bartolucci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Fiche T0 médico-soignante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Christelle Galvez</a:t>
                      </a: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100014558"/>
                  </a:ext>
                </a:extLst>
              </a:tr>
              <a:tr h="24661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 Fiche T0 indicateurs financiers 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 Vincent Dupont   Aurélie Dossier                                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 Fiche T0 médico-économique 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 Vincent Dupont   Aurélie Dossier    Claire </a:t>
                      </a:r>
                      <a:r>
                        <a:rPr lang="fr-FR" sz="1400" u="none" strike="noStrike" dirty="0" err="1">
                          <a:effectLst/>
                        </a:rPr>
                        <a:t>Laueriere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11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 </a:t>
                      </a:r>
                      <a:r>
                        <a:rPr lang="fr-F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Note de cadrage financier des travaux 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Vincent Dupont            Aurélie Dossier                              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6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 Catégorisation des aides au regard de la situation financière de l’établissement 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Vincent Dupont             Aurélie Dossier                                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37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 </a:t>
                      </a:r>
                      <a:r>
                        <a:rPr lang="fr-F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Guide d'analyse des impacts économiques d'un projet d'investissement 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>
                          <a:effectLst/>
                        </a:rPr>
                        <a:t>Vincent Dupont             Aurélie Dossier                                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9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 Sensibilisation et formation des institutions, acteurs et professionnels de santé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>
                          <a:effectLst/>
                        </a:rPr>
                        <a:t>Emmanuelle </a:t>
                      </a:r>
                      <a:r>
                        <a:rPr lang="fr-FR" sz="1400" u="none" strike="noStrike" dirty="0" err="1">
                          <a:effectLst/>
                        </a:rPr>
                        <a:t>Defever</a:t>
                      </a:r>
                      <a:r>
                        <a:rPr lang="fr-FR" sz="1400" u="none" strike="noStrike" dirty="0">
                          <a:effectLst/>
                        </a:rPr>
                        <a:t> (coordination) avec les pilotes  de référentiels                      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26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 </a:t>
                      </a:r>
                      <a:r>
                        <a:rPr lang="fr-F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Etude des facteurs contingents du niveau de la marge brute</a:t>
                      </a:r>
                      <a:endParaRPr lang="fr-FR" sz="1600" b="0" i="0" u="none" strike="noStrike" dirty="0">
                        <a:solidFill>
                          <a:srgbClr val="A6A6A6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>
                          <a:effectLst/>
                        </a:rPr>
                        <a:t>Vincent Dupont            Aurélie Dossier    </a:t>
                      </a:r>
                      <a:endParaRPr lang="fr-FR" sz="1400" b="1" i="0" u="none" strike="noStrike" dirty="0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Guide et  principes d'anticipation de gestion des flux hospitaliers externes et internes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u="none" strike="noStrike" dirty="0">
                          <a:effectLst/>
                        </a:rPr>
                        <a:t>Philippe Pin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0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IPDMS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Claire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Laueriere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73" marR="2773" marT="2773" marB="0" anchor="ctr"/>
                </a:tc>
                <a:extLst>
                  <a:ext uri="{0D108BD9-81ED-4DB2-BD59-A6C34878D82A}">
                    <a16:rowId xmlns:a16="http://schemas.microsoft.com/office/drawing/2014/main" val="335562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2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7187" y="526054"/>
            <a:ext cx="10515600" cy="1050605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chemeClr val="accent5">
                    <a:lumMod val="75000"/>
                  </a:schemeClr>
                </a:solidFill>
              </a:rPr>
              <a:t>Les référentiels</a:t>
            </a:r>
          </a:p>
        </p:txBody>
      </p:sp>
      <p:pic>
        <p:nvPicPr>
          <p:cNvPr id="5122" name="4EF91286-741A-4E65-AFE3-CC859A1BF852" descr="IMG_43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2" b="50815"/>
          <a:stretch/>
        </p:blipFill>
        <p:spPr bwMode="auto">
          <a:xfrm>
            <a:off x="800809" y="2310222"/>
            <a:ext cx="470471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EF91286-741A-4E65-AFE3-CC859A1BF852" descr="IMG_43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/>
          <a:stretch/>
        </p:blipFill>
        <p:spPr bwMode="auto">
          <a:xfrm>
            <a:off x="5241522" y="2427536"/>
            <a:ext cx="4704710" cy="443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C57F9451-6A82-4245-8F2C-E371528F520D" descr="IMG_431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2" b="75743"/>
          <a:stretch/>
        </p:blipFill>
        <p:spPr bwMode="auto">
          <a:xfrm>
            <a:off x="917187" y="526054"/>
            <a:ext cx="2407959" cy="93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b="4398"/>
          <a:stretch/>
        </p:blipFill>
        <p:spPr>
          <a:xfrm rot="1065864">
            <a:off x="9264006" y="799068"/>
            <a:ext cx="2356707" cy="3628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37830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1674</Words>
  <Application>Microsoft Office PowerPoint</Application>
  <PresentationFormat>Grand écran</PresentationFormat>
  <Paragraphs>231</Paragraphs>
  <Slides>16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Lato Black</vt:lpstr>
      <vt:lpstr>Symbol</vt:lpstr>
      <vt:lpstr>Times New Roman</vt:lpstr>
      <vt:lpstr>Wingdings</vt:lpstr>
      <vt:lpstr>Thème Office</vt:lpstr>
      <vt:lpstr> Conseil Scientifique de l’investissement en Santé  missions, circuit décisionnel, avis  </vt:lpstr>
      <vt:lpstr>Présentation PowerPoint</vt:lpstr>
      <vt:lpstr>Présentation PowerPoint</vt:lpstr>
      <vt:lpstr>Conseil Scientifique de l’Investissement en Santé</vt:lpstr>
      <vt:lpstr>Présentation PowerPoint</vt:lpstr>
      <vt:lpstr>Retex covid  </vt:lpstr>
      <vt:lpstr>Quels déterminants à prendre en compte pour objectiver les aides ? </vt:lpstr>
      <vt:lpstr>Présentation PowerPoint</vt:lpstr>
      <vt:lpstr>Les référentiels</vt:lpstr>
      <vt:lpstr>Présentation PowerPoint</vt:lpstr>
      <vt:lpstr>Présentation PowerPoint</vt:lpstr>
      <vt:lpstr>Etape 1 :  Les orientations : L’offre de soins de territoire et le projet immobilier</vt:lpstr>
      <vt:lpstr>Etape 2 :   Options immobilières retenues au titre du ou des préprogramme(s) de la ou des opérations du projet de territoire – organisation fonctionnelle des projets – la soutenabilité financière</vt:lpstr>
      <vt:lpstr>Etape 3 :   Programme des opérations Contrexpertise pour les projets &gt; à 150 M€   </vt:lpstr>
      <vt:lpstr>Créer des infrastructures résilientes</vt:lpstr>
      <vt:lpstr>Présentation PowerPoint</vt:lpstr>
    </vt:vector>
  </TitlesOfParts>
  <Company>CHU de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PRUVOT Francois-Rene</dc:creator>
  <cp:lastModifiedBy>PRUVOT Francois-Rene</cp:lastModifiedBy>
  <cp:revision>181</cp:revision>
  <cp:lastPrinted>2022-05-31T09:24:24Z</cp:lastPrinted>
  <dcterms:created xsi:type="dcterms:W3CDTF">2021-11-06T07:30:38Z</dcterms:created>
  <dcterms:modified xsi:type="dcterms:W3CDTF">2022-06-13T17:25:02Z</dcterms:modified>
</cp:coreProperties>
</file>